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9"/>
  </p:notesMasterIdLst>
  <p:handoutMasterIdLst>
    <p:handoutMasterId r:id="rId30"/>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7" r:id="rId27"/>
    <p:sldId id="415" r:id="rId28"/>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92876" autoAdjust="0"/>
  </p:normalViewPr>
  <p:slideViewPr>
    <p:cSldViewPr>
      <p:cViewPr varScale="1">
        <p:scale>
          <a:sx n="94" d="100"/>
          <a:sy n="94" d="100"/>
        </p:scale>
        <p:origin x="84"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8/1/2016 2:29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8/1/2016 2:29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8/1/2016 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8/1/2016 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8/1/2016 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8/1/2016 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8/1/2016 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8/1/2016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8/1/2016 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8/1/2016 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715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5757804"/>
              </p:ext>
            </p:extLst>
          </p:nvPr>
        </p:nvGraphicFramePr>
        <p:xfrm>
          <a:off x="183263" y="114019"/>
          <a:ext cx="12069948" cy="658361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sz="1800"/>
                        <a:t>9:00 AM - 9:15 AM</a:t>
                      </a:r>
                    </a:p>
                  </a:txBody>
                  <a:tcPr marL="24050" marR="24050" marT="12025" marB="12025" anchor="ctr"/>
                </a:tc>
                <a:tc>
                  <a:txBody>
                    <a:bodyPr/>
                    <a:lstStyle/>
                    <a:p>
                      <a:r>
                        <a:rPr lang="en-US" sz="1800"/>
                        <a:t>Introduction &amp; Day Overview</a:t>
                      </a:r>
                    </a:p>
                  </a:txBody>
                  <a:tcPr marL="24050" marR="24050" marT="12025" marB="12025" anchor="ctr"/>
                </a:tc>
                <a:tc>
                  <a:txBody>
                    <a:bodyPr/>
                    <a:lstStyle/>
                    <a:p>
                      <a:r>
                        <a:rPr lang="en-US" sz="1800"/>
                        <a:t>Scott</a:t>
                      </a:r>
                    </a:p>
                  </a:txBody>
                  <a:tcPr marL="24050" marR="24050" marT="12025" marB="12025" anchor="ctr"/>
                </a:tc>
                <a:extLst>
                  <a:ext uri="{0D108BD9-81ED-4DB2-BD59-A6C34878D82A}">
                    <a16:rowId xmlns:a16="http://schemas.microsoft.com/office/drawing/2014/main" val="3609171151"/>
                  </a:ext>
                </a:extLst>
              </a:tr>
              <a:tr h="475371">
                <a:tc>
                  <a:txBody>
                    <a:bodyPr/>
                    <a:lstStyle/>
                    <a:p>
                      <a:r>
                        <a:rPr lang="en-US" sz="180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a:t>Scott</a:t>
                      </a:r>
                    </a:p>
                  </a:txBody>
                  <a:tcPr marL="24050" marR="24050" marT="12025" marB="12025" anchor="ctr"/>
                </a:tc>
                <a:extLst>
                  <a:ext uri="{0D108BD9-81ED-4DB2-BD59-A6C34878D82A}">
                    <a16:rowId xmlns:a16="http://schemas.microsoft.com/office/drawing/2014/main" val="2778024722"/>
                  </a:ext>
                </a:extLst>
              </a:tr>
              <a:tr h="319345">
                <a:tc>
                  <a:txBody>
                    <a:bodyPr/>
                    <a:lstStyle/>
                    <a:p>
                      <a:r>
                        <a:rPr lang="en-US" sz="180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3664464281"/>
                  </a:ext>
                </a:extLst>
              </a:tr>
              <a:tr h="319345">
                <a:tc>
                  <a:txBody>
                    <a:bodyPr/>
                    <a:lstStyle/>
                    <a:p>
                      <a:r>
                        <a:rPr lang="en-US" sz="180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a:t>Get bits installed, create first app</a:t>
                      </a:r>
                    </a:p>
                  </a:txBody>
                  <a:tcPr marL="24050" marR="24050" marT="12025" marB="12025" anchor="ctr"/>
                </a:tc>
                <a:extLst>
                  <a:ext uri="{0D108BD9-81ED-4DB2-BD59-A6C34878D82A}">
                    <a16:rowId xmlns:a16="http://schemas.microsoft.com/office/drawing/2014/main" val="455752608"/>
                  </a:ext>
                </a:extLst>
              </a:tr>
              <a:tr h="475371">
                <a:tc>
                  <a:txBody>
                    <a:bodyPr/>
                    <a:lstStyle/>
                    <a:p>
                      <a:r>
                        <a:rPr lang="en-US" sz="1800"/>
                        <a:t>10:45 AM - 11:30 AM</a:t>
                      </a:r>
                    </a:p>
                  </a:txBody>
                  <a:tcPr marL="24050" marR="24050" marT="12025" marB="12025" anchor="ctr"/>
                </a:tc>
                <a:tc>
                  <a:txBody>
                    <a:bodyPr/>
                    <a:lstStyle/>
                    <a:p>
                      <a:r>
                        <a:rPr lang="en-US" sz="1800"/>
                        <a:t>Session #2: Introduction to ASP.NET Core</a:t>
                      </a:r>
                    </a:p>
                  </a:txBody>
                  <a:tcPr marL="24050" marR="24050" marT="12025" marB="12025" anchor="ctr"/>
                </a:tc>
                <a:tc>
                  <a:txBody>
                    <a:bodyPr/>
                    <a:lstStyle/>
                    <a:p>
                      <a:r>
                        <a:rPr lang="en-US" sz="1800"/>
                        <a:t>Jon</a:t>
                      </a:r>
                    </a:p>
                  </a:txBody>
                  <a:tcPr marL="24050" marR="24050" marT="12025" marB="12025" anchor="ctr"/>
                </a:tc>
                <a:extLst>
                  <a:ext uri="{0D108BD9-81ED-4DB2-BD59-A6C34878D82A}">
                    <a16:rowId xmlns:a16="http://schemas.microsoft.com/office/drawing/2014/main" val="571918720"/>
                  </a:ext>
                </a:extLst>
              </a:tr>
              <a:tr h="610020">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a:t>WebHost, Startup, Configuration, Environments, Middleware, &amp; IIS</a:t>
                      </a:r>
                    </a:p>
                  </a:txBody>
                  <a:tcPr marL="24050" marR="24050" marT="12025" marB="12025" anchor="ctr"/>
                </a:tc>
                <a:extLst>
                  <a:ext uri="{0D108BD9-81ED-4DB2-BD59-A6C34878D82A}">
                    <a16:rowId xmlns:a16="http://schemas.microsoft.com/office/drawing/2014/main" val="1002527045"/>
                  </a:ext>
                </a:extLst>
              </a:tr>
              <a:tr h="319345">
                <a:tc>
                  <a:txBody>
                    <a:bodyPr/>
                    <a:lstStyle/>
                    <a:p>
                      <a:r>
                        <a:rPr lang="en-US" sz="1800"/>
                        <a:t>12:00 PM - 1:00 PM</a:t>
                      </a:r>
                    </a:p>
                  </a:txBody>
                  <a:tcPr marL="24050" marR="24050" marT="12025" marB="12025" anchor="ctr"/>
                </a:tc>
                <a:tc>
                  <a:txBody>
                    <a:bodyPr/>
                    <a:lstStyle/>
                    <a:p>
                      <a:r>
                        <a:rPr lang="en-US" sz="1800"/>
                        <a:t>Lunch</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4059105860"/>
                  </a:ext>
                </a:extLst>
              </a:tr>
              <a:tr h="475371">
                <a:tc>
                  <a:txBody>
                    <a:bodyPr/>
                    <a:lstStyle/>
                    <a:p>
                      <a:r>
                        <a:rPr lang="en-US" sz="1800"/>
                        <a:t>1:00 PM - 1:45 PM</a:t>
                      </a:r>
                    </a:p>
                  </a:txBody>
                  <a:tcPr marL="24050" marR="24050" marT="12025" marB="12025" anchor="ctr"/>
                </a:tc>
                <a:tc>
                  <a:txBody>
                    <a:bodyPr/>
                    <a:lstStyle/>
                    <a:p>
                      <a:r>
                        <a:rPr lang="en-US" sz="1800"/>
                        <a:t>Session #3: Introduction to Routing &amp; MVC</a:t>
                      </a:r>
                    </a:p>
                  </a:txBody>
                  <a:tcPr marL="24050" marR="24050" marT="12025" marB="12025" anchor="ctr"/>
                </a:tc>
                <a:tc>
                  <a:txBody>
                    <a:bodyPr/>
                    <a:lstStyle/>
                    <a:p>
                      <a:r>
                        <a:rPr lang="en-US" sz="1800"/>
                        <a:t>Jon</a:t>
                      </a:r>
                    </a:p>
                  </a:txBody>
                  <a:tcPr marL="24050" marR="24050" marT="12025" marB="12025" anchor="ctr"/>
                </a:tc>
                <a:extLst>
                  <a:ext uri="{0D108BD9-81ED-4DB2-BD59-A6C34878D82A}">
                    <a16:rowId xmlns:a16="http://schemas.microsoft.com/office/drawing/2014/main" val="1862114265"/>
                  </a:ext>
                </a:extLst>
              </a:tr>
              <a:tr h="319345">
                <a:tc>
                  <a:txBody>
                    <a:bodyPr/>
                    <a:lstStyle/>
                    <a:p>
                      <a:r>
                        <a:rPr lang="en-US" sz="1800"/>
                        <a:t>1:45 PM - 2:15 PM</a:t>
                      </a:r>
                    </a:p>
                  </a:txBody>
                  <a:tcPr marL="24050" marR="24050" marT="12025" marB="12025" anchor="ctr"/>
                </a:tc>
                <a:tc>
                  <a:txBody>
                    <a:bodyPr/>
                    <a:lstStyle/>
                    <a:p>
                      <a:r>
                        <a:rPr lang="en-US" sz="1800"/>
                        <a:t>Lab #3</a:t>
                      </a:r>
                    </a:p>
                  </a:txBody>
                  <a:tcPr marL="24050" marR="24050" marT="12025" marB="12025" anchor="ctr"/>
                </a:tc>
                <a:tc>
                  <a:txBody>
                    <a:bodyPr/>
                    <a:lstStyle/>
                    <a:p>
                      <a:r>
                        <a:rPr lang="fr-FR" sz="1800"/>
                        <a:t>Routing patterns, MVC basics, etc.</a:t>
                      </a:r>
                    </a:p>
                  </a:txBody>
                  <a:tcPr marL="24050" marR="24050" marT="12025" marB="12025" anchor="ctr"/>
                </a:tc>
                <a:extLst>
                  <a:ext uri="{0D108BD9-81ED-4DB2-BD59-A6C34878D82A}">
                    <a16:rowId xmlns:a16="http://schemas.microsoft.com/office/drawing/2014/main" val="3358159244"/>
                  </a:ext>
                </a:extLst>
              </a:tr>
              <a:tr h="475371">
                <a:tc>
                  <a:txBody>
                    <a:bodyPr/>
                    <a:lstStyle/>
                    <a:p>
                      <a:r>
                        <a:rPr lang="en-US" sz="1800"/>
                        <a:t>2:15 PM - 3:00 PM</a:t>
                      </a:r>
                    </a:p>
                  </a:txBody>
                  <a:tcPr marL="24050" marR="24050" marT="12025" marB="12025" anchor="ctr"/>
                </a:tc>
                <a:tc>
                  <a:txBody>
                    <a:bodyPr/>
                    <a:lstStyle/>
                    <a:p>
                      <a:r>
                        <a:rPr lang="en-US" sz="1800"/>
                        <a:t>Session #4: Logging &amp; Error handling</a:t>
                      </a:r>
                    </a:p>
                  </a:txBody>
                  <a:tcPr marL="24050" marR="24050" marT="12025" marB="12025" anchor="ctr"/>
                </a:tc>
                <a:tc>
                  <a:txBody>
                    <a:bodyPr/>
                    <a:lstStyle/>
                    <a:p>
                      <a:r>
                        <a:rPr lang="en-US" sz="1800"/>
                        <a:t>Damian</a:t>
                      </a:r>
                    </a:p>
                  </a:txBody>
                  <a:tcPr marL="24050" marR="24050" marT="12025" marB="12025" anchor="ctr"/>
                </a:tc>
                <a:extLst>
                  <a:ext uri="{0D108BD9-81ED-4DB2-BD59-A6C34878D82A}">
                    <a16:rowId xmlns:a16="http://schemas.microsoft.com/office/drawing/2014/main" val="3816930422"/>
                  </a:ext>
                </a:extLst>
              </a:tr>
              <a:tr h="319345">
                <a:tc>
                  <a:txBody>
                    <a:bodyPr/>
                    <a:lstStyle/>
                    <a:p>
                      <a:r>
                        <a:rPr lang="en-US" sz="1800"/>
                        <a:t>3:00 PM - 3:15 PM</a:t>
                      </a:r>
                    </a:p>
                  </a:txBody>
                  <a:tcPr marL="24050" marR="24050" marT="12025" marB="12025" anchor="ctr"/>
                </a:tc>
                <a:tc>
                  <a:txBody>
                    <a:bodyPr/>
                    <a:lstStyle/>
                    <a:p>
                      <a:r>
                        <a:rPr lang="en-US" sz="1800"/>
                        <a:t>Break</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1375552914"/>
                  </a:ext>
                </a:extLst>
              </a:tr>
              <a:tr h="680660">
                <a:tc>
                  <a:txBody>
                    <a:bodyPr/>
                    <a:lstStyle/>
                    <a:p>
                      <a:r>
                        <a:rPr lang="en-US" sz="1800"/>
                        <a:t>3:15 PM - 3:45 PM</a:t>
                      </a:r>
                    </a:p>
                  </a:txBody>
                  <a:tcPr marL="24050" marR="24050" marT="12025" marB="12025" anchor="ctr"/>
                </a:tc>
                <a:tc>
                  <a:txBody>
                    <a:bodyPr/>
                    <a:lstStyle/>
                    <a:p>
                      <a:r>
                        <a:rPr lang="en-US" sz="1800"/>
                        <a:t>Lab #4</a:t>
                      </a:r>
                    </a:p>
                  </a:txBody>
                  <a:tcPr marL="24050" marR="24050" marT="12025" marB="12025" anchor="ctr"/>
                </a:tc>
                <a:tc>
                  <a:txBody>
                    <a:bodyPr/>
                    <a:lstStyle/>
                    <a:p>
                      <a:r>
                        <a:rPr lang="en-US" sz="1800"/>
                        <a:t>Using logging abstractions &amp; providers, diagnostics pages/middleware</a:t>
                      </a:r>
                    </a:p>
                  </a:txBody>
                  <a:tcPr marL="24050" marR="24050" marT="12025" marB="12025" anchor="ctr"/>
                </a:tc>
                <a:extLst>
                  <a:ext uri="{0D108BD9-81ED-4DB2-BD59-A6C34878D82A}">
                    <a16:rowId xmlns:a16="http://schemas.microsoft.com/office/drawing/2014/main" val="2600290422"/>
                  </a:ext>
                </a:extLst>
              </a:tr>
              <a:tr h="475371">
                <a:tc>
                  <a:txBody>
                    <a:bodyPr/>
                    <a:lstStyle/>
                    <a:p>
                      <a:r>
                        <a:rPr lang="en-US" sz="1800"/>
                        <a:t>3:45 PM - 4:30 PM</a:t>
                      </a:r>
                    </a:p>
                  </a:txBody>
                  <a:tcPr marL="24050" marR="24050" marT="12025" marB="12025" anchor="ctr"/>
                </a:tc>
                <a:tc>
                  <a:txBody>
                    <a:bodyPr/>
                    <a:lstStyle/>
                    <a:p>
                      <a:r>
                        <a:rPr lang="en-US" sz="1800"/>
                        <a:t>Session #5: Dependency Injection &amp; Testing</a:t>
                      </a:r>
                    </a:p>
                  </a:txBody>
                  <a:tcPr marL="24050" marR="24050" marT="12025" marB="12025" anchor="ctr"/>
                </a:tc>
                <a:tc>
                  <a:txBody>
                    <a:bodyPr/>
                    <a:lstStyle/>
                    <a:p>
                      <a:r>
                        <a:rPr lang="en-US" sz="1800" dirty="0"/>
                        <a:t>Damian</a:t>
                      </a:r>
                    </a:p>
                  </a:txBody>
                  <a:tcPr marL="24050" marR="24050" marT="12025" marB="12025" anchor="ctr"/>
                </a:tc>
                <a:extLst>
                  <a:ext uri="{0D108BD9-81ED-4DB2-BD59-A6C34878D82A}">
                    <a16:rowId xmlns:a16="http://schemas.microsoft.com/office/drawing/2014/main" val="1416551081"/>
                  </a:ext>
                </a:extLst>
              </a:tr>
              <a:tr h="680660">
                <a:tc>
                  <a:txBody>
                    <a:bodyPr/>
                    <a:lstStyle/>
                    <a:p>
                      <a:r>
                        <a:rPr lang="en-US" sz="1800"/>
                        <a:t>4:30 PM - 5:00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2617432250"/>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pic>
        <p:nvPicPr>
          <p:cNvPr id="3" name="Picture 2"/>
          <p:cNvPicPr>
            <a:picLocks noChangeAspect="1"/>
          </p:cNvPicPr>
          <p:nvPr/>
        </p:nvPicPr>
        <p:blipFill>
          <a:blip r:embed="rId3"/>
          <a:stretch>
            <a:fillRect/>
          </a:stretch>
        </p:blipFill>
        <p:spPr>
          <a:xfrm>
            <a:off x="2077914" y="1546543"/>
            <a:ext cx="8280646" cy="5299613"/>
          </a:xfrm>
          <a:prstGeom prst="rect">
            <a:avLst/>
          </a:prstGeom>
        </p:spPr>
      </p:pic>
    </p:spTree>
    <p:extLst>
      <p:ext uri="{BB962C8B-B14F-4D97-AF65-F5344CB8AC3E}">
        <p14:creationId xmlns:p14="http://schemas.microsoft.com/office/powerpoint/2010/main" val="789625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76605744"/>
              </p:ext>
            </p:extLst>
          </p:nvPr>
        </p:nvGraphicFramePr>
        <p:xfrm>
          <a:off x="183263" y="571214"/>
          <a:ext cx="12069948" cy="5980389"/>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dirty="0"/>
                        <a:t>9:00 AM - 9:15 AM</a:t>
                      </a:r>
                    </a:p>
                  </a:txBody>
                  <a:tcPr anchor="ctr"/>
                </a:tc>
                <a:tc>
                  <a:txBody>
                    <a:bodyPr/>
                    <a:lstStyle/>
                    <a:p>
                      <a:r>
                        <a:rPr lang="en-US"/>
                        <a:t>Introduction &amp; Day Overview</a:t>
                      </a:r>
                    </a:p>
                  </a:txBody>
                  <a:tcPr anchor="ctr"/>
                </a:tc>
                <a:tc>
                  <a:txBody>
                    <a:bodyPr/>
                    <a:lstStyle/>
                    <a:p>
                      <a:endParaRPr lang="en-US"/>
                    </a:p>
                  </a:txBody>
                  <a:tcPr anchor="ctr"/>
                </a:tc>
                <a:extLst>
                  <a:ext uri="{0D108BD9-81ED-4DB2-BD59-A6C34878D82A}">
                    <a16:rowId xmlns:a16="http://schemas.microsoft.com/office/drawing/2014/main" val="3609171151"/>
                  </a:ext>
                </a:extLst>
              </a:tr>
              <a:tr h="475371">
                <a:tc>
                  <a:txBody>
                    <a:bodyPr/>
                    <a:lstStyle/>
                    <a:p>
                      <a:r>
                        <a:rPr lang="en-US"/>
                        <a:t>9:15 AM - 10:00 AM</a:t>
                      </a:r>
                    </a:p>
                  </a:txBody>
                  <a:tcPr anchor="ctr"/>
                </a:tc>
                <a:tc>
                  <a:txBody>
                    <a:bodyPr/>
                    <a:lstStyle/>
                    <a:p>
                      <a:r>
                        <a:rPr lang="sv-SE"/>
                        <a:t>Session #6: Razor &amp; Tag Helpers</a:t>
                      </a:r>
                    </a:p>
                  </a:txBody>
                  <a:tcPr anchor="ctr"/>
                </a:tc>
                <a:tc>
                  <a:txBody>
                    <a:bodyPr/>
                    <a:lstStyle/>
                    <a:p>
                      <a:r>
                        <a:rPr lang="en-US"/>
                        <a:t>Damian</a:t>
                      </a:r>
                    </a:p>
                  </a:txBody>
                  <a:tcPr anchor="ctr"/>
                </a:tc>
                <a:extLst>
                  <a:ext uri="{0D108BD9-81ED-4DB2-BD59-A6C34878D82A}">
                    <a16:rowId xmlns:a16="http://schemas.microsoft.com/office/drawing/2014/main" val="2778024722"/>
                  </a:ext>
                </a:extLst>
              </a:tr>
              <a:tr h="319345">
                <a:tc>
                  <a:txBody>
                    <a:bodyPr/>
                    <a:lstStyle/>
                    <a:p>
                      <a:r>
                        <a:rPr lang="en-US"/>
                        <a:t>10:00 AM - 10:15 AM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664464281"/>
                  </a:ext>
                </a:extLst>
              </a:tr>
              <a:tr h="319345">
                <a:tc>
                  <a:txBody>
                    <a:bodyPr/>
                    <a:lstStyle/>
                    <a:p>
                      <a:r>
                        <a:rPr lang="en-US"/>
                        <a:t>10:15 AM - 10:45 AM</a:t>
                      </a:r>
                    </a:p>
                  </a:txBody>
                  <a:tcPr anchor="ctr"/>
                </a:tc>
                <a:tc>
                  <a:txBody>
                    <a:bodyPr/>
                    <a:lstStyle/>
                    <a:p>
                      <a:r>
                        <a:rPr lang="en-US"/>
                        <a:t>Lab #6</a:t>
                      </a:r>
                    </a:p>
                  </a:txBody>
                  <a:tcPr anchor="ctr"/>
                </a:tc>
                <a:tc>
                  <a:txBody>
                    <a:bodyPr/>
                    <a:lstStyle/>
                    <a:p>
                      <a:r>
                        <a:rPr lang="en-US"/>
                        <a:t>Working with Tag Helpers</a:t>
                      </a:r>
                    </a:p>
                  </a:txBody>
                  <a:tcPr anchor="ctr"/>
                </a:tc>
                <a:extLst>
                  <a:ext uri="{0D108BD9-81ED-4DB2-BD59-A6C34878D82A}">
                    <a16:rowId xmlns:a16="http://schemas.microsoft.com/office/drawing/2014/main" val="455752608"/>
                  </a:ext>
                </a:extLst>
              </a:tr>
              <a:tr h="475371">
                <a:tc>
                  <a:txBody>
                    <a:bodyPr/>
                    <a:lstStyle/>
                    <a:p>
                      <a:r>
                        <a:rPr lang="en-US"/>
                        <a:t>10:45 AM - 11:30 AM</a:t>
                      </a:r>
                    </a:p>
                  </a:txBody>
                  <a:tcPr anchor="ctr"/>
                </a:tc>
                <a:tc>
                  <a:txBody>
                    <a:bodyPr/>
                    <a:lstStyle/>
                    <a:p>
                      <a:r>
                        <a:rPr lang="en-US"/>
                        <a:t>Session #7: MVC Web API</a:t>
                      </a:r>
                    </a:p>
                  </a:txBody>
                  <a:tcPr anchor="ctr"/>
                </a:tc>
                <a:tc>
                  <a:txBody>
                    <a:bodyPr/>
                    <a:lstStyle/>
                    <a:p>
                      <a:r>
                        <a:rPr lang="en-US"/>
                        <a:t>Damian</a:t>
                      </a:r>
                    </a:p>
                  </a:txBody>
                  <a:tcPr anchor="ctr"/>
                </a:tc>
                <a:extLst>
                  <a:ext uri="{0D108BD9-81ED-4DB2-BD59-A6C34878D82A}">
                    <a16:rowId xmlns:a16="http://schemas.microsoft.com/office/drawing/2014/main" val="571918720"/>
                  </a:ext>
                </a:extLst>
              </a:tr>
              <a:tr h="610020">
                <a:tc>
                  <a:txBody>
                    <a:bodyPr/>
                    <a:lstStyle/>
                    <a:p>
                      <a:r>
                        <a:rPr lang="en-US"/>
                        <a:t>11:30 AM - 12:00 PM</a:t>
                      </a:r>
                    </a:p>
                  </a:txBody>
                  <a:tcPr anchor="ctr"/>
                </a:tc>
                <a:tc>
                  <a:txBody>
                    <a:bodyPr/>
                    <a:lstStyle/>
                    <a:p>
                      <a:r>
                        <a:rPr lang="en-US"/>
                        <a:t>Lab #7</a:t>
                      </a:r>
                    </a:p>
                  </a:txBody>
                  <a:tcPr anchor="ctr"/>
                </a:tc>
                <a:tc>
                  <a:txBody>
                    <a:bodyPr/>
                    <a:lstStyle/>
                    <a:p>
                      <a:endParaRPr lang="en-US"/>
                    </a:p>
                  </a:txBody>
                  <a:tcPr anchor="ctr"/>
                </a:tc>
                <a:extLst>
                  <a:ext uri="{0D108BD9-81ED-4DB2-BD59-A6C34878D82A}">
                    <a16:rowId xmlns:a16="http://schemas.microsoft.com/office/drawing/2014/main" val="1002527045"/>
                  </a:ext>
                </a:extLst>
              </a:tr>
              <a:tr h="319345">
                <a:tc>
                  <a:txBody>
                    <a:bodyPr/>
                    <a:lstStyle/>
                    <a:p>
                      <a:r>
                        <a:rPr lang="en-US"/>
                        <a:t>12:00 PM - 1:00 PM</a:t>
                      </a:r>
                    </a:p>
                  </a:txBody>
                  <a:tcPr anchor="ctr"/>
                </a:tc>
                <a:tc>
                  <a:txBody>
                    <a:bodyPr/>
                    <a:lstStyle/>
                    <a:p>
                      <a:r>
                        <a:rPr lang="en-US"/>
                        <a:t>Lunch</a:t>
                      </a:r>
                    </a:p>
                  </a:txBody>
                  <a:tcPr anchor="ctr"/>
                </a:tc>
                <a:tc>
                  <a:txBody>
                    <a:bodyPr/>
                    <a:lstStyle/>
                    <a:p>
                      <a:endParaRPr lang="en-US"/>
                    </a:p>
                  </a:txBody>
                  <a:tcPr anchor="ctr"/>
                </a:tc>
                <a:extLst>
                  <a:ext uri="{0D108BD9-81ED-4DB2-BD59-A6C34878D82A}">
                    <a16:rowId xmlns:a16="http://schemas.microsoft.com/office/drawing/2014/main" val="4059105860"/>
                  </a:ext>
                </a:extLst>
              </a:tr>
              <a:tr h="475371">
                <a:tc>
                  <a:txBody>
                    <a:bodyPr/>
                    <a:lstStyle/>
                    <a:p>
                      <a:r>
                        <a:rPr lang="en-US"/>
                        <a:t>1:00 PM - 3:00 PM</a:t>
                      </a:r>
                    </a:p>
                  </a:txBody>
                  <a:tcPr anchor="ctr"/>
                </a:tc>
                <a:tc>
                  <a:txBody>
                    <a:bodyPr/>
                    <a:lstStyle/>
                    <a:p>
                      <a:r>
                        <a:rPr lang="en-US"/>
                        <a:t>App building: Attendee List</a:t>
                      </a:r>
                    </a:p>
                  </a:txBody>
                  <a:tcPr anchor="ctr"/>
                </a:tc>
                <a:tc>
                  <a:txBody>
                    <a:bodyPr/>
                    <a:lstStyle/>
                    <a:p>
                      <a:endParaRPr lang="en-US"/>
                    </a:p>
                  </a:txBody>
                  <a:tcPr anchor="ctr"/>
                </a:tc>
                <a:extLst>
                  <a:ext uri="{0D108BD9-81ED-4DB2-BD59-A6C34878D82A}">
                    <a16:rowId xmlns:a16="http://schemas.microsoft.com/office/drawing/2014/main" val="1862114265"/>
                  </a:ext>
                </a:extLst>
              </a:tr>
              <a:tr h="319345">
                <a:tc>
                  <a:txBody>
                    <a:bodyPr/>
                    <a:lstStyle/>
                    <a:p>
                      <a:r>
                        <a:rPr lang="en-US"/>
                        <a:t>3:00 PM - 3:15 PM</a:t>
                      </a:r>
                    </a:p>
                  </a:txBody>
                  <a:tcPr anchor="ctr"/>
                </a:tc>
                <a:tc>
                  <a:txBody>
                    <a:bodyPr/>
                    <a:lstStyle/>
                    <a:p>
                      <a:r>
                        <a:rPr lang="en-US"/>
                        <a:t>Break</a:t>
                      </a:r>
                    </a:p>
                  </a:txBody>
                  <a:tcPr anchor="ctr"/>
                </a:tc>
                <a:tc>
                  <a:txBody>
                    <a:bodyPr/>
                    <a:lstStyle/>
                    <a:p>
                      <a:endParaRPr lang="en-US"/>
                    </a:p>
                  </a:txBody>
                  <a:tcPr anchor="ctr"/>
                </a:tc>
                <a:extLst>
                  <a:ext uri="{0D108BD9-81ED-4DB2-BD59-A6C34878D82A}">
                    <a16:rowId xmlns:a16="http://schemas.microsoft.com/office/drawing/2014/main" val="3358159244"/>
                  </a:ext>
                </a:extLst>
              </a:tr>
              <a:tr h="475371">
                <a:tc>
                  <a:txBody>
                    <a:bodyPr/>
                    <a:lstStyle/>
                    <a:p>
                      <a:r>
                        <a:rPr lang="en-US"/>
                        <a:t>3:15 PM - 4:00 PM</a:t>
                      </a:r>
                    </a:p>
                  </a:txBody>
                  <a:tcPr anchor="ctr"/>
                </a:tc>
                <a:tc>
                  <a:txBody>
                    <a:bodyPr/>
                    <a:lstStyle/>
                    <a:p>
                      <a:r>
                        <a:rPr lang="fr-FR"/>
                        <a:t>Session #8: Single Page Applications</a:t>
                      </a:r>
                    </a:p>
                  </a:txBody>
                  <a:tcPr anchor="ctr"/>
                </a:tc>
                <a:tc>
                  <a:txBody>
                    <a:bodyPr/>
                    <a:lstStyle/>
                    <a:p>
                      <a:r>
                        <a:rPr lang="en-US"/>
                        <a:t>Jon</a:t>
                      </a:r>
                    </a:p>
                  </a:txBody>
                  <a:tcPr anchor="ctr"/>
                </a:tc>
                <a:extLst>
                  <a:ext uri="{0D108BD9-81ED-4DB2-BD59-A6C34878D82A}">
                    <a16:rowId xmlns:a16="http://schemas.microsoft.com/office/drawing/2014/main" val="3816930422"/>
                  </a:ext>
                </a:extLst>
              </a:tr>
              <a:tr h="319345">
                <a:tc>
                  <a:txBody>
                    <a:bodyPr/>
                    <a:lstStyle/>
                    <a:p>
                      <a:r>
                        <a:rPr lang="en-US"/>
                        <a:t>4:00 PM - 4:45 PM</a:t>
                      </a:r>
                    </a:p>
                  </a:txBody>
                  <a:tcPr anchor="ctr"/>
                </a:tc>
                <a:tc>
                  <a:txBody>
                    <a:bodyPr/>
                    <a:lstStyle/>
                    <a:p>
                      <a:r>
                        <a:rPr lang="en-US"/>
                        <a:t>Lab #8</a:t>
                      </a:r>
                    </a:p>
                  </a:txBody>
                  <a:tcPr anchor="ctr"/>
                </a:tc>
                <a:tc>
                  <a:txBody>
                    <a:bodyPr/>
                    <a:lstStyle/>
                    <a:p>
                      <a:r>
                        <a:rPr lang="en-US"/>
                        <a:t>Single Page Applications </a:t>
                      </a:r>
                      <a:r>
                        <a:rPr lang="en-US" i="1"/>
                        <a:t>or</a:t>
                      </a:r>
                      <a:r>
                        <a:rPr lang="en-US"/>
                        <a:t> Deploy app to azure</a:t>
                      </a:r>
                    </a:p>
                  </a:txBody>
                  <a:tcPr anchor="ctr"/>
                </a:tc>
                <a:extLst>
                  <a:ext uri="{0D108BD9-81ED-4DB2-BD59-A6C34878D82A}">
                    <a16:rowId xmlns:a16="http://schemas.microsoft.com/office/drawing/2014/main" val="1375552914"/>
                  </a:ext>
                </a:extLst>
              </a:tr>
              <a:tr h="680660">
                <a:tc>
                  <a:txBody>
                    <a:bodyPr/>
                    <a:lstStyle/>
                    <a:p>
                      <a:r>
                        <a:rPr lang="en-US"/>
                        <a:t>4:45 PM - 5:00 PM</a:t>
                      </a:r>
                    </a:p>
                  </a:txBody>
                  <a:tcPr anchor="ctr"/>
                </a:tc>
                <a:tc>
                  <a:txBody>
                    <a:bodyPr/>
                    <a:lstStyle/>
                    <a:p>
                      <a:r>
                        <a:rPr lang="en-US"/>
                        <a:t>Summary &amp; Conclusion</a:t>
                      </a:r>
                    </a:p>
                  </a:txBody>
                  <a:tcPr anchor="ctr"/>
                </a:tc>
                <a:tc>
                  <a:txBody>
                    <a:bodyPr/>
                    <a:lstStyle/>
                    <a:p>
                      <a:endParaRPr lang="en-US" dirty="0"/>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Jon Galloway</a:t>
            </a:r>
          </a:p>
          <a:p>
            <a:r>
              <a:rPr lang="en-US" sz="2400" dirty="0"/>
              <a:t>Technical Evangelist </a:t>
            </a:r>
          </a:p>
          <a:p>
            <a:r>
              <a:rPr lang="en-US" sz="2400" dirty="0"/>
              <a:t>@</a:t>
            </a:r>
            <a:r>
              <a:rPr lang="en-US" sz="2400" dirty="0" err="1"/>
              <a:t>jongalloway</a:t>
            </a:r>
            <a:endParaRPr lang="en-US" sz="2400" dirty="0"/>
          </a:p>
          <a:p>
            <a:r>
              <a:rPr lang="en-US" sz="2400" dirty="0"/>
              <a:t>jon.galloway@microsoft.com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5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30623</TotalTime>
  <Words>779</Words>
  <Application>Microsoft Office PowerPoint</Application>
  <PresentationFormat>Custom</PresentationFormat>
  <Paragraphs>155</Paragraphs>
  <Slides>13</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13</vt:i4>
      </vt:variant>
    </vt:vector>
  </HeadingPairs>
  <TitlesOfParts>
    <vt:vector size="36"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5 and the Modern Web</vt:lpstr>
      <vt:lpstr>Hosting</vt:lpstr>
      <vt:lpstr>Middleware</vt:lpstr>
      <vt:lpstr>ASP.NET Core 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Jon Galloway</cp:lastModifiedBy>
  <cp:revision>570</cp:revision>
  <cp:lastPrinted>2015-11-03T20:58:11Z</cp:lastPrinted>
  <dcterms:created xsi:type="dcterms:W3CDTF">2014-06-10T19:28:25Z</dcterms:created>
  <dcterms:modified xsi:type="dcterms:W3CDTF">2016-08-01T04:29:35Z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Tfs.LastKnownPath">
    <vt:lpwstr>https://d.docs-df.live.net/8709d7dd459c3276/Presentations/2016/NDC%20Sydney/Workshops/Intro%20to%20ASPNET%20Core.pptx</vt:lpwstr>
  </property>
</Properties>
</file>